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7" r:id="rId2"/>
    <p:sldId id="266" r:id="rId3"/>
    <p:sldId id="256" r:id="rId4"/>
    <p:sldId id="259" r:id="rId5"/>
    <p:sldId id="265" r:id="rId6"/>
    <p:sldId id="262" r:id="rId7"/>
    <p:sldId id="260"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99"/>
    <a:srgbClr val="990099"/>
    <a:srgbClr val="006666"/>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77"/>
    <p:restoredTop sz="62155" autoAdjust="0"/>
  </p:normalViewPr>
  <p:slideViewPr>
    <p:cSldViewPr snapToGrid="0" snapToObjects="1">
      <p:cViewPr varScale="1">
        <p:scale>
          <a:sx n="75" d="100"/>
          <a:sy n="75" d="100"/>
        </p:scale>
        <p:origin x="69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1BBAE-9740-AF49-9E47-96CF8BDAF900}" type="datetimeFigureOut">
              <a:rPr lang="en-US" smtClean="0"/>
              <a:t>2/14/17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B7E6F-78B6-904A-A554-C10DF71FDC0B}" type="slidenum">
              <a:rPr lang="en-US" smtClean="0"/>
              <a:t>‹#›</a:t>
            </a:fld>
            <a:endParaRPr lang="en-US"/>
          </a:p>
        </p:txBody>
      </p:sp>
    </p:spTree>
    <p:extLst>
      <p:ext uri="{BB962C8B-B14F-4D97-AF65-F5344CB8AC3E}">
        <p14:creationId xmlns:p14="http://schemas.microsoft.com/office/powerpoint/2010/main" val="32644611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from </a:t>
            </a:r>
            <a:r>
              <a:rPr lang="en-US" dirty="0" err="1" smtClean="0"/>
              <a:t>Holtzmann</a:t>
            </a:r>
            <a:r>
              <a:rPr lang="en-US" dirty="0" smtClean="0"/>
              <a:t> (2008):</a:t>
            </a:r>
          </a:p>
          <a:p>
            <a:r>
              <a:rPr lang="en-US" dirty="0" smtClean="0">
                <a:solidFill>
                  <a:srgbClr val="C00000"/>
                </a:solidFill>
              </a:rPr>
              <a:t>3 criteria used by government to define family</a:t>
            </a:r>
          </a:p>
          <a:p>
            <a:r>
              <a:rPr lang="en-US" dirty="0" smtClean="0"/>
              <a:t>How way we communicate shapes </a:t>
            </a:r>
            <a:r>
              <a:rPr lang="en-US" i="1" dirty="0" smtClean="0"/>
              <a:t>and</a:t>
            </a:r>
            <a:r>
              <a:rPr lang="en-US" dirty="0" smtClean="0"/>
              <a:t> reflects understandings of family</a:t>
            </a:r>
          </a:p>
          <a:p>
            <a:r>
              <a:rPr lang="en-US" dirty="0" smtClean="0">
                <a:solidFill>
                  <a:srgbClr val="C00000"/>
                </a:solidFill>
              </a:rPr>
              <a:t>How the 2 family </a:t>
            </a:r>
            <a:r>
              <a:rPr lang="en-US" dirty="0" err="1" smtClean="0">
                <a:solidFill>
                  <a:srgbClr val="C00000"/>
                </a:solidFill>
              </a:rPr>
              <a:t>def’s</a:t>
            </a:r>
            <a:r>
              <a:rPr lang="en-US" dirty="0" smtClean="0">
                <a:solidFill>
                  <a:srgbClr val="C00000"/>
                </a:solidFill>
              </a:rPr>
              <a:t> (traditional &amp; socially expansive) were:</a:t>
            </a:r>
          </a:p>
          <a:p>
            <a:pPr lvl="1"/>
            <a:r>
              <a:rPr lang="en-US" dirty="0" smtClean="0">
                <a:solidFill>
                  <a:srgbClr val="C00000"/>
                </a:solidFill>
              </a:rPr>
              <a:t>Complementing</a:t>
            </a:r>
          </a:p>
          <a:p>
            <a:pPr lvl="1"/>
            <a:r>
              <a:rPr lang="en-US" dirty="0" smtClean="0">
                <a:solidFill>
                  <a:srgbClr val="C00000"/>
                </a:solidFill>
              </a:rPr>
              <a:t>Competing</a:t>
            </a:r>
          </a:p>
          <a:p>
            <a:pPr lvl="1"/>
            <a:r>
              <a:rPr lang="en-US" dirty="0" smtClean="0">
                <a:solidFill>
                  <a:srgbClr val="C00000"/>
                </a:solidFill>
              </a:rPr>
              <a:t>Coexisting</a:t>
            </a:r>
          </a:p>
          <a:p>
            <a:r>
              <a:rPr lang="en-US" dirty="0" smtClean="0"/>
              <a:t>How traditional norms dominated in terms of:</a:t>
            </a:r>
          </a:p>
          <a:p>
            <a:pPr lvl="1"/>
            <a:r>
              <a:rPr lang="en-US" dirty="0" smtClean="0"/>
              <a:t>Marriage assumptions</a:t>
            </a:r>
          </a:p>
          <a:p>
            <a:pPr lvl="1"/>
            <a:r>
              <a:rPr lang="en-US" dirty="0" smtClean="0"/>
              <a:t>Physical bond emphases (&amp; how acknowledging its absence served to reinforce an absent bond)</a:t>
            </a:r>
          </a:p>
          <a:p>
            <a:pPr lvl="1"/>
            <a:r>
              <a:rPr lang="en-US" dirty="0" smtClean="0"/>
              <a:t>Value-laden language</a:t>
            </a:r>
          </a:p>
          <a:p>
            <a:endParaRPr lang="en-US" dirty="0"/>
          </a:p>
        </p:txBody>
      </p:sp>
      <p:sp>
        <p:nvSpPr>
          <p:cNvPr id="4" name="Slide Number Placeholder 3"/>
          <p:cNvSpPr>
            <a:spLocks noGrp="1"/>
          </p:cNvSpPr>
          <p:nvPr>
            <p:ph type="sldNum" sz="quarter" idx="10"/>
          </p:nvPr>
        </p:nvSpPr>
        <p:spPr/>
        <p:txBody>
          <a:bodyPr/>
          <a:lstStyle/>
          <a:p>
            <a:fld id="{24CB7E6F-78B6-904A-A554-C10DF71FDC0B}" type="slidenum">
              <a:rPr lang="en-US" smtClean="0"/>
              <a:t>2</a:t>
            </a:fld>
            <a:endParaRPr lang="en-US"/>
          </a:p>
        </p:txBody>
      </p:sp>
    </p:spTree>
    <p:extLst>
      <p:ext uri="{BB962C8B-B14F-4D97-AF65-F5344CB8AC3E}">
        <p14:creationId xmlns:p14="http://schemas.microsoft.com/office/powerpoint/2010/main" val="73072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B7E6F-78B6-904A-A554-C10DF71FDC0B}" type="slidenum">
              <a:rPr lang="en-US" smtClean="0"/>
              <a:t>3</a:t>
            </a:fld>
            <a:endParaRPr lang="en-US"/>
          </a:p>
        </p:txBody>
      </p:sp>
    </p:spTree>
    <p:extLst>
      <p:ext uri="{BB962C8B-B14F-4D97-AF65-F5344CB8AC3E}">
        <p14:creationId xmlns:p14="http://schemas.microsoft.com/office/powerpoint/2010/main" val="782201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O’Keefe (1988) maintains that the three message design logics are developmentally ordered according to functional utility. The significance of the hierarchical structure of message design logic is the ability of individuals to “focus goals and adapt language more and more finely to their service” (O’Keefe &amp; </a:t>
            </a:r>
            <a:r>
              <a:rPr lang="en-US" sz="1200" b="0" i="0" u="none" strike="noStrike" kern="1200" baseline="0" dirty="0" err="1" smtClean="0">
                <a:solidFill>
                  <a:schemeClr val="tx1"/>
                </a:solidFill>
                <a:latin typeface="+mn-lt"/>
                <a:ea typeface="+mn-ea"/>
                <a:cs typeface="+mn-cs"/>
              </a:rPr>
              <a:t>McCornack</a:t>
            </a:r>
            <a:r>
              <a:rPr lang="en-US" sz="1200" b="0" i="0" u="none" strike="noStrike" kern="1200" baseline="0" dirty="0" smtClean="0">
                <a:solidFill>
                  <a:schemeClr val="tx1"/>
                </a:solidFill>
                <a:latin typeface="+mn-lt"/>
                <a:ea typeface="+mn-ea"/>
                <a:cs typeface="+mn-cs"/>
              </a:rPr>
              <a:t>, 1987, p. 73). The </a:t>
            </a:r>
            <a:r>
              <a:rPr lang="en-US" sz="1200" b="1" i="0" u="none" strike="noStrike" kern="1200" baseline="0" dirty="0" smtClean="0">
                <a:solidFill>
                  <a:schemeClr val="tx1"/>
                </a:solidFill>
                <a:latin typeface="+mn-lt"/>
                <a:ea typeface="+mn-ea"/>
                <a:cs typeface="+mn-cs"/>
              </a:rPr>
              <a:t>expressive premise </a:t>
            </a:r>
            <a:r>
              <a:rPr lang="en-US" sz="1200" b="0" i="0" u="none" strike="noStrike" kern="1200" baseline="0" dirty="0" smtClean="0">
                <a:solidFill>
                  <a:schemeClr val="tx1"/>
                </a:solidFill>
                <a:latin typeface="+mn-lt"/>
                <a:ea typeface="+mn-ea"/>
                <a:cs typeface="+mn-cs"/>
              </a:rPr>
              <a:t>(verbally expressing ideas) is a logical prerequisite to </a:t>
            </a:r>
            <a:r>
              <a:rPr lang="en-US" sz="1200" b="1" i="0" u="none" strike="noStrike" kern="1200" baseline="0" dirty="0" smtClean="0">
                <a:solidFill>
                  <a:schemeClr val="tx1"/>
                </a:solidFill>
                <a:latin typeface="+mn-lt"/>
                <a:ea typeface="+mn-ea"/>
                <a:cs typeface="+mn-cs"/>
              </a:rPr>
              <a:t>conventional </a:t>
            </a:r>
            <a:r>
              <a:rPr lang="en-US" sz="1200" b="0" i="0" u="none" strike="noStrike" kern="1200" baseline="0" dirty="0" smtClean="0">
                <a:solidFill>
                  <a:schemeClr val="tx1"/>
                </a:solidFill>
                <a:latin typeface="+mn-lt"/>
                <a:ea typeface="+mn-ea"/>
                <a:cs typeface="+mn-cs"/>
              </a:rPr>
              <a:t>functioning (subordinating expression to achieved desired social effects), which is a logical prerequisite to </a:t>
            </a:r>
            <a:r>
              <a:rPr lang="en-US" sz="1200" b="1" i="0" u="none" strike="noStrike" kern="1200" baseline="0" dirty="0" smtClean="0">
                <a:solidFill>
                  <a:schemeClr val="tx1"/>
                </a:solidFill>
                <a:latin typeface="+mn-lt"/>
                <a:ea typeface="+mn-ea"/>
                <a:cs typeface="+mn-cs"/>
              </a:rPr>
              <a:t>rhetorical </a:t>
            </a:r>
            <a:r>
              <a:rPr lang="en-US" sz="1200" b="0" i="0" u="none" strike="noStrike" kern="1200" baseline="0" dirty="0" smtClean="0">
                <a:solidFill>
                  <a:schemeClr val="tx1"/>
                </a:solidFill>
                <a:latin typeface="+mn-lt"/>
                <a:ea typeface="+mn-ea"/>
                <a:cs typeface="+mn-cs"/>
              </a:rPr>
              <a:t>functioning (verbally reordering </a:t>
            </a:r>
            <a:r>
              <a:rPr lang="fr-FR" sz="1200" b="0" i="0" u="none" strike="noStrike" kern="1200" baseline="0" dirty="0" smtClean="0">
                <a:solidFill>
                  <a:schemeClr val="tx1"/>
                </a:solidFill>
                <a:latin typeface="+mn-lt"/>
                <a:ea typeface="+mn-ea"/>
                <a:cs typeface="+mn-cs"/>
              </a:rPr>
              <a:t>social situations) (</a:t>
            </a:r>
            <a:r>
              <a:rPr lang="fr-FR" sz="1200" b="0" i="0" u="none" strike="noStrike" kern="1200" baseline="0" dirty="0" err="1" smtClean="0">
                <a:solidFill>
                  <a:schemeClr val="tx1"/>
                </a:solidFill>
                <a:latin typeface="+mn-lt"/>
                <a:ea typeface="+mn-ea"/>
                <a:cs typeface="+mn-cs"/>
              </a:rPr>
              <a:t>O’Keefe</a:t>
            </a:r>
            <a:r>
              <a:rPr lang="fr-FR" sz="1200" b="0" i="0" u="none" strike="noStrike" kern="1200" baseline="0" dirty="0" smtClean="0">
                <a:solidFill>
                  <a:schemeClr val="tx1"/>
                </a:solidFill>
                <a:latin typeface="+mn-lt"/>
                <a:ea typeface="+mn-ea"/>
                <a:cs typeface="+mn-cs"/>
              </a:rPr>
              <a:t>, 1988, p. 89).</a:t>
            </a:r>
          </a:p>
          <a:p>
            <a:r>
              <a:rPr lang="en-US" sz="1200" b="0" i="0" u="none" strike="noStrike" kern="1200" baseline="0" dirty="0" smtClean="0">
                <a:solidFill>
                  <a:schemeClr val="tx1"/>
                </a:solidFill>
                <a:latin typeface="+mn-lt"/>
                <a:ea typeface="+mn-ea"/>
                <a:cs typeface="+mn-cs"/>
              </a:rPr>
              <a:t>Previous research has demonstrated that in reference to certain complex interactional tasks (e.g., conflict resolution and regulatory), the expressive, conventional, and rhetorical message design logics exist on a continuum ranging from least to most effective communication (O’Keefe,</a:t>
            </a:r>
            <a:endParaRPr lang="en-US" dirty="0"/>
          </a:p>
        </p:txBody>
      </p:sp>
      <p:sp>
        <p:nvSpPr>
          <p:cNvPr id="4" name="Slide Number Placeholder 3"/>
          <p:cNvSpPr>
            <a:spLocks noGrp="1"/>
          </p:cNvSpPr>
          <p:nvPr>
            <p:ph type="sldNum" sz="quarter" idx="10"/>
          </p:nvPr>
        </p:nvSpPr>
        <p:spPr/>
        <p:txBody>
          <a:bodyPr/>
          <a:lstStyle/>
          <a:p>
            <a:fld id="{24CB7E6F-78B6-904A-A554-C10DF71FDC0B}" type="slidenum">
              <a:rPr lang="en-US" smtClean="0"/>
              <a:t>4</a:t>
            </a:fld>
            <a:endParaRPr lang="en-US"/>
          </a:p>
        </p:txBody>
      </p:sp>
    </p:spTree>
    <p:extLst>
      <p:ext uri="{BB962C8B-B14F-4D97-AF65-F5344CB8AC3E}">
        <p14:creationId xmlns:p14="http://schemas.microsoft.com/office/powerpoint/2010/main" val="200224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www.youtube.com</a:t>
            </a:r>
            <a:r>
              <a:rPr lang="en-US" dirty="0" smtClean="0"/>
              <a:t>/</a:t>
            </a:r>
            <a:r>
              <a:rPr lang="en-US" dirty="0" err="1" smtClean="0"/>
              <a:t>watch?v</a:t>
            </a:r>
            <a:r>
              <a:rPr lang="en-US" dirty="0" smtClean="0"/>
              <a:t>=9RMVIO4nmPc</a:t>
            </a:r>
          </a:p>
          <a:p>
            <a:endParaRPr lang="en-US" smtClean="0"/>
          </a:p>
          <a:p>
            <a:endParaRPr lang="en-US" dirty="0"/>
          </a:p>
        </p:txBody>
      </p:sp>
      <p:sp>
        <p:nvSpPr>
          <p:cNvPr id="4" name="Slide Number Placeholder 3"/>
          <p:cNvSpPr>
            <a:spLocks noGrp="1"/>
          </p:cNvSpPr>
          <p:nvPr>
            <p:ph type="sldNum" sz="quarter" idx="10"/>
          </p:nvPr>
        </p:nvSpPr>
        <p:spPr/>
        <p:txBody>
          <a:bodyPr/>
          <a:lstStyle/>
          <a:p>
            <a:fld id="{24CB7E6F-78B6-904A-A554-C10DF71FDC0B}" type="slidenum">
              <a:rPr lang="en-US" smtClean="0"/>
              <a:t>6</a:t>
            </a:fld>
            <a:endParaRPr lang="en-US"/>
          </a:p>
        </p:txBody>
      </p:sp>
    </p:spTree>
    <p:extLst>
      <p:ext uri="{BB962C8B-B14F-4D97-AF65-F5344CB8AC3E}">
        <p14:creationId xmlns:p14="http://schemas.microsoft.com/office/powerpoint/2010/main" val="1835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7B1D15-C9D0-4A4D-8A40-AC340548C3BC}" type="slidenum">
              <a:rPr lang="en-US" smtClean="0"/>
              <a:t>8</a:t>
            </a:fld>
            <a:endParaRPr lang="en-US"/>
          </a:p>
        </p:txBody>
      </p:sp>
    </p:spTree>
    <p:extLst>
      <p:ext uri="{BB962C8B-B14F-4D97-AF65-F5344CB8AC3E}">
        <p14:creationId xmlns:p14="http://schemas.microsoft.com/office/powerpoint/2010/main" val="418620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FC6242-CE68-DC44-BD34-4F591F95534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334049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C6242-CE68-DC44-BD34-4F591F95534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313197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C6242-CE68-DC44-BD34-4F591F95534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113326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C6242-CE68-DC44-BD34-4F591F95534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369136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C6242-CE68-DC44-BD34-4F591F95534F}"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215122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FC6242-CE68-DC44-BD34-4F591F95534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400132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FC6242-CE68-DC44-BD34-4F591F95534F}"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146121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FC6242-CE68-DC44-BD34-4F591F95534F}"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323384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C6242-CE68-DC44-BD34-4F591F95534F}"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148990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C6242-CE68-DC44-BD34-4F591F95534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38949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C6242-CE68-DC44-BD34-4F591F95534F}"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96DC0-D623-0A41-8BA0-88A7039EB778}" type="slidenum">
              <a:rPr lang="en-US" smtClean="0"/>
              <a:t>‹#›</a:t>
            </a:fld>
            <a:endParaRPr lang="en-US"/>
          </a:p>
        </p:txBody>
      </p:sp>
    </p:spTree>
    <p:extLst>
      <p:ext uri="{BB962C8B-B14F-4D97-AF65-F5344CB8AC3E}">
        <p14:creationId xmlns:p14="http://schemas.microsoft.com/office/powerpoint/2010/main" val="37887924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C6242-CE68-DC44-BD34-4F591F95534F}" type="datetimeFigureOut">
              <a:rPr lang="en-US" smtClean="0"/>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96DC0-D623-0A41-8BA0-88A7039EB778}" type="slidenum">
              <a:rPr lang="en-US" smtClean="0"/>
              <a:t>‹#›</a:t>
            </a:fld>
            <a:endParaRPr lang="en-US"/>
          </a:p>
        </p:txBody>
      </p:sp>
    </p:spTree>
    <p:extLst>
      <p:ext uri="{BB962C8B-B14F-4D97-AF65-F5344CB8AC3E}">
        <p14:creationId xmlns:p14="http://schemas.microsoft.com/office/powerpoint/2010/main" val="2444574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tionary.org/wiki/famulus" TargetMode="External"/><Relationship Id="rId3" Type="http://schemas.openxmlformats.org/officeDocument/2006/relationships/hyperlink" Target="http://en.wiktionary.org/wiki/Faama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6399"/>
            <a:ext cx="8229600" cy="665619"/>
          </a:xfrm>
        </p:spPr>
        <p:txBody>
          <a:bodyPr>
            <a:normAutofit fontScale="90000"/>
          </a:bodyPr>
          <a:lstStyle/>
          <a:p>
            <a:r>
              <a:rPr lang="en-US" dirty="0" smtClean="0"/>
              <a:t>To Know from </a:t>
            </a:r>
            <a:r>
              <a:rPr lang="en-US" dirty="0" err="1" smtClean="0"/>
              <a:t>Suter</a:t>
            </a:r>
            <a:r>
              <a:rPr lang="en-US" dirty="0" smtClean="0"/>
              <a:t> et al. (2011)</a:t>
            </a:r>
            <a:endParaRPr lang="en-US" dirty="0"/>
          </a:p>
        </p:txBody>
      </p:sp>
      <p:sp>
        <p:nvSpPr>
          <p:cNvPr id="5" name="Content Placeholder 4"/>
          <p:cNvSpPr>
            <a:spLocks noGrp="1"/>
          </p:cNvSpPr>
          <p:nvPr>
            <p:ph idx="1"/>
          </p:nvPr>
        </p:nvSpPr>
        <p:spPr>
          <a:xfrm>
            <a:off x="267344" y="1069540"/>
            <a:ext cx="8688680" cy="5056624"/>
          </a:xfrm>
        </p:spPr>
        <p:txBody>
          <a:bodyPr>
            <a:normAutofit/>
          </a:bodyPr>
          <a:lstStyle/>
          <a:p>
            <a:r>
              <a:rPr lang="en-US" dirty="0" smtClean="0">
                <a:solidFill>
                  <a:srgbClr val="000099"/>
                </a:solidFill>
              </a:rPr>
              <a:t>“sense-making” as illustrative of schemas</a:t>
            </a:r>
          </a:p>
          <a:p>
            <a:r>
              <a:rPr lang="en-US" dirty="0" smtClean="0">
                <a:solidFill>
                  <a:srgbClr val="D60093"/>
                </a:solidFill>
              </a:rPr>
              <a:t>“Battleground” used to define narratives heard from others</a:t>
            </a:r>
          </a:p>
          <a:p>
            <a:r>
              <a:rPr lang="en-US" dirty="0" smtClean="0">
                <a:solidFill>
                  <a:srgbClr val="006666"/>
                </a:solidFill>
              </a:rPr>
              <a:t>3 main </a:t>
            </a:r>
            <a:r>
              <a:rPr lang="en-US" dirty="0" err="1" smtClean="0">
                <a:solidFill>
                  <a:srgbClr val="006666"/>
                </a:solidFill>
              </a:rPr>
              <a:t>violat’s</a:t>
            </a:r>
            <a:r>
              <a:rPr lang="en-US" dirty="0" smtClean="0">
                <a:solidFill>
                  <a:srgbClr val="006666"/>
                </a:solidFill>
              </a:rPr>
              <a:t> reported among these families – messages/</a:t>
            </a:r>
            <a:r>
              <a:rPr lang="en-US" dirty="0" err="1" smtClean="0">
                <a:solidFill>
                  <a:srgbClr val="006666"/>
                </a:solidFill>
              </a:rPr>
              <a:t>narrtv’s</a:t>
            </a:r>
            <a:r>
              <a:rPr lang="en-US" dirty="0" smtClean="0">
                <a:solidFill>
                  <a:srgbClr val="006666"/>
                </a:solidFill>
              </a:rPr>
              <a:t> they heard to reinforce those</a:t>
            </a:r>
          </a:p>
          <a:p>
            <a:r>
              <a:rPr lang="en-US" dirty="0" smtClean="0">
                <a:solidFill>
                  <a:srgbClr val="990099"/>
                </a:solidFill>
              </a:rPr>
              <a:t>How metaphors served to reinforce/challenge sense of family</a:t>
            </a:r>
          </a:p>
          <a:p>
            <a:r>
              <a:rPr lang="en-US" dirty="0" smtClean="0">
                <a:solidFill>
                  <a:srgbClr val="006600"/>
                </a:solidFill>
              </a:rPr>
              <a:t>Reply-scripts that resulted when families heard these messages </a:t>
            </a:r>
            <a:endParaRPr lang="en-US" dirty="0">
              <a:solidFill>
                <a:srgbClr val="006600"/>
              </a:solidFill>
            </a:endParaRPr>
          </a:p>
        </p:txBody>
      </p:sp>
    </p:spTree>
    <p:extLst>
      <p:ext uri="{BB962C8B-B14F-4D97-AF65-F5344CB8AC3E}">
        <p14:creationId xmlns:p14="http://schemas.microsoft.com/office/powerpoint/2010/main" val="390537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What </a:t>
            </a:r>
            <a:r>
              <a:rPr lang="en-US" smtClean="0"/>
              <a:t>is Family?</a:t>
            </a:r>
            <a:endParaRPr lang="en-US"/>
          </a:p>
        </p:txBody>
      </p:sp>
      <p:sp>
        <p:nvSpPr>
          <p:cNvPr id="5" name="Subtitle 4"/>
          <p:cNvSpPr>
            <a:spLocks noGrp="1"/>
          </p:cNvSpPr>
          <p:nvPr>
            <p:ph type="subTitle" idx="1"/>
          </p:nvPr>
        </p:nvSpPr>
        <p:spPr/>
        <p:txBody>
          <a:bodyPr/>
          <a:lstStyle/>
          <a:p>
            <a:r>
              <a:rPr lang="en-US" dirty="0"/>
              <a:t>https://www.youtube.com/watch?v=PsLBEjN9mUE</a:t>
            </a:r>
          </a:p>
        </p:txBody>
      </p:sp>
    </p:spTree>
    <p:extLst>
      <p:ext uri="{BB962C8B-B14F-4D97-AF65-F5344CB8AC3E}">
        <p14:creationId xmlns:p14="http://schemas.microsoft.com/office/powerpoint/2010/main" val="95213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0338"/>
            <a:ext cx="8229600" cy="703262"/>
          </a:xfrm>
        </p:spPr>
        <p:txBody>
          <a:bodyPr>
            <a:normAutofit fontScale="90000"/>
          </a:bodyPr>
          <a:lstStyle/>
          <a:p>
            <a:r>
              <a:rPr lang="en-US" dirty="0" smtClean="0"/>
              <a:t>Role of Constructionism</a:t>
            </a:r>
            <a:endParaRPr lang="en-US" sz="2200" dirty="0"/>
          </a:p>
        </p:txBody>
      </p:sp>
      <p:sp>
        <p:nvSpPr>
          <p:cNvPr id="5" name="Content Placeholder 4"/>
          <p:cNvSpPr>
            <a:spLocks noGrp="1"/>
          </p:cNvSpPr>
          <p:nvPr>
            <p:ph idx="1"/>
          </p:nvPr>
        </p:nvSpPr>
        <p:spPr>
          <a:xfrm>
            <a:off x="152400" y="1029757"/>
            <a:ext cx="8991600" cy="4525963"/>
          </a:xfrm>
        </p:spPr>
        <p:txBody>
          <a:bodyPr/>
          <a:lstStyle/>
          <a:p>
            <a:r>
              <a:rPr lang="en-US" b="1" dirty="0" smtClean="0"/>
              <a:t>Interactional practice </a:t>
            </a:r>
            <a:r>
              <a:rPr lang="en-US" dirty="0" smtClean="0">
                <a:sym typeface="Wingdings" panose="05000000000000000000" pitchFamily="2" charset="2"/>
              </a:rPr>
              <a:t> “basis for family meaning &amp; domestic reality” </a:t>
            </a:r>
            <a:r>
              <a:rPr lang="en-US" sz="2000" dirty="0"/>
              <a:t>(Holstein &amp; </a:t>
            </a:r>
            <a:r>
              <a:rPr lang="en-US" sz="2000" dirty="0" err="1"/>
              <a:t>Gubrium</a:t>
            </a:r>
            <a:r>
              <a:rPr lang="en-US" sz="2000" dirty="0"/>
              <a:t>, </a:t>
            </a:r>
            <a:r>
              <a:rPr lang="en-US" sz="2000" dirty="0" smtClean="0"/>
              <a:t>1995, p. 233)</a:t>
            </a:r>
          </a:p>
          <a:p>
            <a:pPr marL="0" indent="0">
              <a:buNone/>
            </a:pPr>
            <a:endParaRPr lang="en-US" sz="2000" dirty="0" smtClean="0"/>
          </a:p>
          <a:p>
            <a:r>
              <a:rPr lang="en-US" dirty="0" smtClean="0"/>
              <a:t>Collective Representations</a:t>
            </a:r>
          </a:p>
          <a:p>
            <a:endParaRPr lang="en-US" sz="2000" b="1" dirty="0"/>
          </a:p>
        </p:txBody>
      </p:sp>
      <p:pic>
        <p:nvPicPr>
          <p:cNvPr id="6" name="Picture 2" descr="http://www.inlander.com/imager/royal-tenenbaums-iron-goat-brewing-are/b/original/2398192/9cf0/royal-tenenbaum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789" y="3292739"/>
            <a:ext cx="6201295" cy="3448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96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1767"/>
          </a:xfrm>
        </p:spPr>
        <p:txBody>
          <a:bodyPr>
            <a:normAutofit fontScale="90000"/>
          </a:bodyPr>
          <a:lstStyle/>
          <a:p>
            <a:r>
              <a:rPr lang="en-US" b="1" dirty="0" smtClean="0"/>
              <a:t>How</a:t>
            </a:r>
            <a:r>
              <a:rPr lang="en-US" dirty="0" smtClean="0"/>
              <a:t> we define it matters!</a:t>
            </a:r>
            <a:endParaRPr lang="en-US" dirty="0"/>
          </a:p>
        </p:txBody>
      </p:sp>
      <p:sp>
        <p:nvSpPr>
          <p:cNvPr id="3" name="Content Placeholder 2"/>
          <p:cNvSpPr>
            <a:spLocks noGrp="1"/>
          </p:cNvSpPr>
          <p:nvPr>
            <p:ph idx="1"/>
          </p:nvPr>
        </p:nvSpPr>
        <p:spPr>
          <a:xfrm>
            <a:off x="0" y="631767"/>
            <a:ext cx="9360131" cy="6226233"/>
          </a:xfrm>
        </p:spPr>
        <p:txBody>
          <a:bodyPr>
            <a:normAutofit fontScale="92500" lnSpcReduction="10000"/>
          </a:bodyPr>
          <a:lstStyle/>
          <a:p>
            <a:pPr marL="342900" lvl="3" indent="-342900">
              <a:buFont typeface="Arial"/>
              <a:buChar char="•"/>
            </a:pPr>
            <a:r>
              <a:rPr lang="en-US" sz="3200" dirty="0" smtClean="0">
                <a:solidFill>
                  <a:srgbClr val="990099"/>
                </a:solidFill>
              </a:rPr>
              <a:t>Affects social </a:t>
            </a:r>
            <a:r>
              <a:rPr lang="en-US" sz="3200" dirty="0">
                <a:solidFill>
                  <a:srgbClr val="990099"/>
                </a:solidFill>
              </a:rPr>
              <a:t>capital </a:t>
            </a:r>
            <a:r>
              <a:rPr lang="en-US" dirty="0" smtClean="0">
                <a:solidFill>
                  <a:srgbClr val="990099"/>
                </a:solidFill>
              </a:rPr>
              <a:t>(</a:t>
            </a:r>
            <a:r>
              <a:rPr lang="en-US" dirty="0" err="1">
                <a:solidFill>
                  <a:srgbClr val="990099"/>
                </a:solidFill>
              </a:rPr>
              <a:t>Widmer</a:t>
            </a:r>
            <a:r>
              <a:rPr lang="en-US" dirty="0">
                <a:solidFill>
                  <a:srgbClr val="990099"/>
                </a:solidFill>
              </a:rPr>
              <a:t>, 2006</a:t>
            </a:r>
            <a:r>
              <a:rPr lang="en-US" dirty="0" smtClean="0">
                <a:solidFill>
                  <a:srgbClr val="990099"/>
                </a:solidFill>
              </a:rPr>
              <a:t>)</a:t>
            </a:r>
          </a:p>
          <a:p>
            <a:pPr marL="342900" lvl="3" indent="-342900">
              <a:buFont typeface="Arial"/>
              <a:buChar char="•"/>
            </a:pPr>
            <a:r>
              <a:rPr lang="en-US" sz="3200" dirty="0" smtClean="0">
                <a:solidFill>
                  <a:srgbClr val="006666"/>
                </a:solidFill>
              </a:rPr>
              <a:t>Typical types of definitions </a:t>
            </a:r>
            <a:r>
              <a:rPr lang="en-US" dirty="0" smtClean="0">
                <a:solidFill>
                  <a:srgbClr val="006666"/>
                </a:solidFill>
              </a:rPr>
              <a:t>(Fitzpatrick &amp; </a:t>
            </a:r>
            <a:r>
              <a:rPr lang="en-US" dirty="0" err="1" smtClean="0">
                <a:solidFill>
                  <a:srgbClr val="006666"/>
                </a:solidFill>
              </a:rPr>
              <a:t>Wamboldt</a:t>
            </a:r>
            <a:r>
              <a:rPr lang="en-US" dirty="0" smtClean="0">
                <a:solidFill>
                  <a:srgbClr val="006666"/>
                </a:solidFill>
              </a:rPr>
              <a:t>, 1990)</a:t>
            </a:r>
          </a:p>
          <a:p>
            <a:pPr marL="800100" lvl="4" indent="-342900">
              <a:buFont typeface="Arial"/>
              <a:buChar char="•"/>
            </a:pPr>
            <a:r>
              <a:rPr lang="en-US" sz="3200" b="1" dirty="0" smtClean="0">
                <a:solidFill>
                  <a:srgbClr val="006666"/>
                </a:solidFill>
              </a:rPr>
              <a:t>Structural </a:t>
            </a:r>
            <a:r>
              <a:rPr lang="en-US" sz="2800" dirty="0" smtClean="0">
                <a:solidFill>
                  <a:srgbClr val="006666"/>
                </a:solidFill>
              </a:rPr>
              <a:t>(member criteria &amp; sex/age hierarchies)</a:t>
            </a:r>
          </a:p>
          <a:p>
            <a:pPr marL="800100" lvl="4" indent="-342900">
              <a:buFont typeface="Arial"/>
              <a:buChar char="•"/>
            </a:pPr>
            <a:r>
              <a:rPr lang="en-US" sz="3200" b="1" dirty="0" smtClean="0">
                <a:solidFill>
                  <a:srgbClr val="006666"/>
                </a:solidFill>
              </a:rPr>
              <a:t>Psychosocial </a:t>
            </a:r>
            <a:r>
              <a:rPr lang="en-US" sz="3200" dirty="0" smtClean="0">
                <a:solidFill>
                  <a:srgbClr val="006666"/>
                </a:solidFill>
              </a:rPr>
              <a:t> </a:t>
            </a:r>
            <a:r>
              <a:rPr lang="en-US" sz="2800" dirty="0" smtClean="0">
                <a:solidFill>
                  <a:srgbClr val="006666"/>
                </a:solidFill>
              </a:rPr>
              <a:t>(caretaking, family life tasks)</a:t>
            </a:r>
          </a:p>
          <a:p>
            <a:pPr marL="800100" lvl="4" indent="-342900">
              <a:buFont typeface="Arial"/>
              <a:buChar char="•"/>
            </a:pPr>
            <a:r>
              <a:rPr lang="en-US" sz="3200" b="1" dirty="0" smtClean="0">
                <a:solidFill>
                  <a:srgbClr val="006666"/>
                </a:solidFill>
              </a:rPr>
              <a:t>Transactional </a:t>
            </a:r>
            <a:r>
              <a:rPr lang="en-US" sz="2800" dirty="0" smtClean="0">
                <a:solidFill>
                  <a:srgbClr val="006666"/>
                </a:solidFill>
              </a:rPr>
              <a:t>(rites, rituals shape meanings/values)</a:t>
            </a:r>
          </a:p>
          <a:p>
            <a:pPr marL="342900" lvl="3" indent="-342900">
              <a:buFont typeface="Arial"/>
              <a:buChar char="•"/>
            </a:pPr>
            <a:r>
              <a:rPr lang="en-US" sz="3200" dirty="0" smtClean="0">
                <a:solidFill>
                  <a:srgbClr val="7030A0"/>
                </a:solidFill>
              </a:rPr>
              <a:t>What’s associated with how we define?</a:t>
            </a:r>
            <a:r>
              <a:rPr lang="en-US" dirty="0" smtClean="0">
                <a:solidFill>
                  <a:srgbClr val="7030A0"/>
                </a:solidFill>
              </a:rPr>
              <a:t>(Edwards &amp; Graham, 2009)</a:t>
            </a:r>
            <a:endParaRPr lang="en-US" sz="3200" dirty="0" smtClean="0">
              <a:solidFill>
                <a:srgbClr val="7030A0"/>
              </a:solidFill>
            </a:endParaRPr>
          </a:p>
          <a:p>
            <a:pPr marL="800100" lvl="4" indent="-342900">
              <a:buFont typeface="Arial"/>
              <a:buChar char="•"/>
            </a:pPr>
            <a:r>
              <a:rPr lang="en-US" sz="3200" dirty="0" smtClean="0">
                <a:solidFill>
                  <a:srgbClr val="7030A0"/>
                </a:solidFill>
              </a:rPr>
              <a:t>Identity-based </a:t>
            </a:r>
            <a:r>
              <a:rPr lang="en-US" sz="2800" dirty="0" smtClean="0">
                <a:solidFill>
                  <a:srgbClr val="7030A0"/>
                </a:solidFill>
              </a:rPr>
              <a:t>(blood or marital </a:t>
            </a:r>
            <a:r>
              <a:rPr lang="en-US" sz="2800" dirty="0" err="1" smtClean="0">
                <a:solidFill>
                  <a:srgbClr val="7030A0"/>
                </a:solidFill>
              </a:rPr>
              <a:t>relat’s</a:t>
            </a:r>
            <a:r>
              <a:rPr lang="en-US" sz="2800" dirty="0" smtClean="0">
                <a:solidFill>
                  <a:srgbClr val="7030A0"/>
                </a:solidFill>
              </a:rPr>
              <a:t>) </a:t>
            </a:r>
            <a:r>
              <a:rPr lang="en-US" sz="3200" b="1" dirty="0" smtClean="0">
                <a:solidFill>
                  <a:srgbClr val="7030A0"/>
                </a:solidFill>
              </a:rPr>
              <a:t>WHO?</a:t>
            </a:r>
          </a:p>
          <a:p>
            <a:pPr marL="1257300" lvl="5" indent="-342900"/>
            <a:r>
              <a:rPr lang="en-US" sz="3100" i="1" dirty="0" smtClean="0">
                <a:solidFill>
                  <a:srgbClr val="7030A0"/>
                </a:solidFill>
              </a:rPr>
              <a:t>Expressive &amp; Conventional </a:t>
            </a:r>
            <a:r>
              <a:rPr lang="en-US" sz="3100" i="1" dirty="0" err="1" smtClean="0">
                <a:solidFill>
                  <a:srgbClr val="7030A0"/>
                </a:solidFill>
              </a:rPr>
              <a:t>comm</a:t>
            </a:r>
            <a:r>
              <a:rPr lang="en-US" sz="3100" i="1" dirty="0" smtClean="0">
                <a:solidFill>
                  <a:srgbClr val="7030A0"/>
                </a:solidFill>
              </a:rPr>
              <a:t> style</a:t>
            </a:r>
          </a:p>
          <a:p>
            <a:pPr marL="800100" lvl="4" indent="-342900">
              <a:buFont typeface="Arial"/>
              <a:buChar char="•"/>
            </a:pPr>
            <a:r>
              <a:rPr lang="en-US" sz="3200" dirty="0" smtClean="0">
                <a:solidFill>
                  <a:srgbClr val="7030A0"/>
                </a:solidFill>
              </a:rPr>
              <a:t>Role-based </a:t>
            </a:r>
            <a:r>
              <a:rPr lang="en-US" sz="2800" dirty="0" smtClean="0">
                <a:solidFill>
                  <a:srgbClr val="7030A0"/>
                </a:solidFill>
              </a:rPr>
              <a:t>(duty fulfillment) </a:t>
            </a:r>
            <a:r>
              <a:rPr lang="en-US" sz="3200" b="1" dirty="0" smtClean="0">
                <a:solidFill>
                  <a:srgbClr val="7030A0"/>
                </a:solidFill>
              </a:rPr>
              <a:t>WHAT?</a:t>
            </a:r>
          </a:p>
          <a:p>
            <a:pPr marL="1257300" lvl="5" indent="-342900"/>
            <a:r>
              <a:rPr lang="en-US" sz="3100" i="1" dirty="0" smtClean="0">
                <a:solidFill>
                  <a:srgbClr val="7030A0"/>
                </a:solidFill>
              </a:rPr>
              <a:t>Conventional style</a:t>
            </a:r>
          </a:p>
          <a:p>
            <a:pPr marL="800100" lvl="4" indent="-342900">
              <a:buFont typeface="Arial"/>
              <a:buChar char="•"/>
            </a:pPr>
            <a:r>
              <a:rPr lang="en-US" sz="3200" dirty="0" smtClean="0">
                <a:solidFill>
                  <a:srgbClr val="7030A0"/>
                </a:solidFill>
              </a:rPr>
              <a:t>Shared-reality based </a:t>
            </a:r>
            <a:r>
              <a:rPr lang="en-US" sz="2800" dirty="0" smtClean="0">
                <a:solidFill>
                  <a:srgbClr val="7030A0"/>
                </a:solidFill>
              </a:rPr>
              <a:t>(interact. practice, beliefs) </a:t>
            </a:r>
            <a:r>
              <a:rPr lang="en-US" sz="3200" b="1" dirty="0" smtClean="0">
                <a:solidFill>
                  <a:srgbClr val="7030A0"/>
                </a:solidFill>
              </a:rPr>
              <a:t>HOW?</a:t>
            </a:r>
          </a:p>
          <a:p>
            <a:pPr marL="1257300" lvl="5" indent="-342900"/>
            <a:r>
              <a:rPr lang="en-US" sz="3100" i="1" dirty="0" smtClean="0">
                <a:solidFill>
                  <a:srgbClr val="7030A0"/>
                </a:solidFill>
              </a:rPr>
              <a:t>Rhetorical style</a:t>
            </a:r>
            <a:endParaRPr lang="en-US" sz="3100" i="1" dirty="0">
              <a:solidFill>
                <a:srgbClr val="7030A0"/>
              </a:solidFill>
            </a:endParaRPr>
          </a:p>
        </p:txBody>
      </p:sp>
    </p:spTree>
    <p:extLst>
      <p:ext uri="{BB962C8B-B14F-4D97-AF65-F5344CB8AC3E}">
        <p14:creationId xmlns:p14="http://schemas.microsoft.com/office/powerpoint/2010/main" val="237262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42"/>
            <a:ext cx="8229600" cy="820738"/>
          </a:xfrm>
        </p:spPr>
        <p:txBody>
          <a:bodyPr/>
          <a:lstStyle/>
          <a:p>
            <a:r>
              <a:rPr lang="en-US" dirty="0" smtClean="0"/>
              <a:t>Family Definition Activity!</a:t>
            </a:r>
            <a:endParaRPr lang="en-US" dirty="0"/>
          </a:p>
        </p:txBody>
      </p:sp>
      <p:sp>
        <p:nvSpPr>
          <p:cNvPr id="3" name="Content Placeholder 2"/>
          <p:cNvSpPr>
            <a:spLocks noGrp="1"/>
          </p:cNvSpPr>
          <p:nvPr>
            <p:ph idx="1"/>
          </p:nvPr>
        </p:nvSpPr>
        <p:spPr>
          <a:xfrm>
            <a:off x="177800" y="830480"/>
            <a:ext cx="8712200" cy="5869578"/>
          </a:xfrm>
        </p:spPr>
        <p:txBody>
          <a:bodyPr>
            <a:normAutofit/>
          </a:bodyPr>
          <a:lstStyle/>
          <a:p>
            <a:r>
              <a:rPr lang="en-US" dirty="0" smtClean="0"/>
              <a:t>In groups, </a:t>
            </a:r>
            <a:r>
              <a:rPr lang="en-US" i="1" dirty="0" smtClean="0"/>
              <a:t>operationalize</a:t>
            </a:r>
            <a:r>
              <a:rPr lang="en-US" dirty="0" smtClean="0"/>
              <a:t> “family”</a:t>
            </a:r>
          </a:p>
          <a:p>
            <a:endParaRPr lang="en-US" dirty="0" smtClean="0"/>
          </a:p>
          <a:p>
            <a:pPr marL="0" indent="0" algn="ctr">
              <a:buNone/>
            </a:pPr>
            <a:r>
              <a:rPr lang="en-US" i="1" dirty="0">
                <a:solidFill>
                  <a:srgbClr val="D60093"/>
                </a:solidFill>
              </a:rPr>
              <a:t>“Horrid word, family! Its very etymology accuses it of servility and stagnation. / Latin, </a:t>
            </a:r>
            <a:r>
              <a:rPr lang="en-US" i="1" dirty="0" err="1">
                <a:solidFill>
                  <a:srgbClr val="D60093"/>
                </a:solidFill>
                <a:hlinkClick r:id="rId2" tooltip="wiktionary:famulus"/>
              </a:rPr>
              <a:t>famulus</a:t>
            </a:r>
            <a:r>
              <a:rPr lang="en-US" i="1" dirty="0">
                <a:solidFill>
                  <a:srgbClr val="D60093"/>
                </a:solidFill>
              </a:rPr>
              <a:t>, a servant; Oscan, </a:t>
            </a:r>
            <a:r>
              <a:rPr lang="en-US" i="1" dirty="0" err="1">
                <a:solidFill>
                  <a:srgbClr val="D60093"/>
                </a:solidFill>
                <a:hlinkClick r:id="rId3" tooltip="wiktionary:Faamat"/>
              </a:rPr>
              <a:t>Faamat</a:t>
            </a:r>
            <a:r>
              <a:rPr lang="en-US" i="1" dirty="0">
                <a:solidFill>
                  <a:srgbClr val="D60093"/>
                </a:solidFill>
              </a:rPr>
              <a:t>, he dwells. … [T]</a:t>
            </a:r>
            <a:r>
              <a:rPr lang="en-US" i="1" dirty="0" err="1">
                <a:solidFill>
                  <a:srgbClr val="D60093"/>
                </a:solidFill>
              </a:rPr>
              <a:t>hink</a:t>
            </a:r>
            <a:r>
              <a:rPr lang="en-US" i="1" dirty="0">
                <a:solidFill>
                  <a:srgbClr val="D60093"/>
                </a:solidFill>
              </a:rPr>
              <a:t> what horrid images it evokes from the mind. Not only Victorian; wherever the family has been strong, it has always been an engine of tyranny. Weak members or weak </a:t>
            </a:r>
            <a:r>
              <a:rPr lang="en-US" i="1" dirty="0" err="1">
                <a:solidFill>
                  <a:srgbClr val="D60093"/>
                </a:solidFill>
              </a:rPr>
              <a:t>neighbours</a:t>
            </a:r>
            <a:r>
              <a:rPr lang="en-US" i="1" dirty="0">
                <a:solidFill>
                  <a:srgbClr val="D60093"/>
                </a:solidFill>
              </a:rPr>
              <a:t>: it is the mob spirit crushing genius, or overwhelming opposition by brute arithmetic.” </a:t>
            </a:r>
            <a:r>
              <a:rPr lang="en-US" sz="2200" dirty="0"/>
              <a:t>(Crowley, 1982)</a:t>
            </a:r>
          </a:p>
        </p:txBody>
      </p:sp>
    </p:spTree>
    <p:extLst>
      <p:ext uri="{BB962C8B-B14F-4D97-AF65-F5344CB8AC3E}">
        <p14:creationId xmlns:p14="http://schemas.microsoft.com/office/powerpoint/2010/main" val="40224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500"/>
            <a:ext cx="9144000" cy="6413500"/>
          </a:xfrm>
        </p:spPr>
        <p:txBody>
          <a:bodyPr>
            <a:normAutofit lnSpcReduction="10000"/>
          </a:bodyPr>
          <a:lstStyle/>
          <a:p>
            <a:r>
              <a:rPr lang="en-US" dirty="0" smtClean="0">
                <a:solidFill>
                  <a:srgbClr val="C00000"/>
                </a:solidFill>
              </a:rPr>
              <a:t>Marriage “de-institutionalized” </a:t>
            </a:r>
            <a:r>
              <a:rPr lang="en-US" sz="2000" dirty="0">
                <a:solidFill>
                  <a:srgbClr val="C00000"/>
                </a:solidFill>
              </a:rPr>
              <a:t>(Allan, 2008</a:t>
            </a:r>
            <a:r>
              <a:rPr lang="en-US" sz="2000" dirty="0" smtClean="0">
                <a:solidFill>
                  <a:srgbClr val="C00000"/>
                </a:solidFill>
              </a:rPr>
              <a:t>)</a:t>
            </a:r>
          </a:p>
          <a:p>
            <a:pPr lvl="1"/>
            <a:r>
              <a:rPr lang="en-US" dirty="0" smtClean="0">
                <a:solidFill>
                  <a:srgbClr val="C00000"/>
                </a:solidFill>
              </a:rPr>
              <a:t>Family de-centered as </a:t>
            </a:r>
            <a:r>
              <a:rPr lang="en-US" dirty="0" err="1" smtClean="0">
                <a:solidFill>
                  <a:srgbClr val="C00000"/>
                </a:solidFill>
              </a:rPr>
              <a:t>pers.rels</a:t>
            </a:r>
            <a:r>
              <a:rPr lang="en-US" dirty="0" smtClean="0">
                <a:solidFill>
                  <a:srgbClr val="C00000"/>
                </a:solidFill>
              </a:rPr>
              <a:t>. more flexible </a:t>
            </a:r>
          </a:p>
          <a:p>
            <a:r>
              <a:rPr lang="en-US" dirty="0" smtClean="0"/>
              <a:t>Lay conceptions of “family” </a:t>
            </a:r>
            <a:r>
              <a:rPr lang="en-US" sz="2000" dirty="0" smtClean="0"/>
              <a:t>(Baxter et al., 2009)</a:t>
            </a:r>
          </a:p>
          <a:p>
            <a:pPr lvl="1"/>
            <a:r>
              <a:rPr lang="en-US" dirty="0" smtClean="0">
                <a:solidFill>
                  <a:schemeClr val="accent3">
                    <a:lumMod val="50000"/>
                  </a:schemeClr>
                </a:solidFill>
              </a:rPr>
              <a:t>Studied role of</a:t>
            </a:r>
            <a:r>
              <a:rPr lang="en-US" dirty="0">
                <a:solidFill>
                  <a:schemeClr val="accent3">
                    <a:lumMod val="50000"/>
                  </a:schemeClr>
                </a:solidFill>
              </a:rPr>
              <a:t> </a:t>
            </a:r>
            <a:r>
              <a:rPr lang="en-US" dirty="0" smtClean="0">
                <a:solidFill>
                  <a:schemeClr val="accent3">
                    <a:lumMod val="50000"/>
                  </a:schemeClr>
                </a:solidFill>
              </a:rPr>
              <a:t>(a) family </a:t>
            </a:r>
            <a:r>
              <a:rPr lang="en-US" dirty="0">
                <a:solidFill>
                  <a:schemeClr val="accent3">
                    <a:lumMod val="50000"/>
                  </a:schemeClr>
                </a:solidFill>
              </a:rPr>
              <a:t>status </a:t>
            </a:r>
            <a:r>
              <a:rPr lang="en-US" dirty="0" smtClean="0">
                <a:solidFill>
                  <a:schemeClr val="accent3">
                    <a:lumMod val="50000"/>
                  </a:schemeClr>
                </a:solidFill>
              </a:rPr>
              <a:t>linguistic term </a:t>
            </a:r>
            <a:r>
              <a:rPr lang="en-US" sz="2200" dirty="0" smtClean="0">
                <a:solidFill>
                  <a:schemeClr val="accent3">
                    <a:lumMod val="50000"/>
                  </a:schemeClr>
                </a:solidFill>
              </a:rPr>
              <a:t>(“</a:t>
            </a:r>
            <a:r>
              <a:rPr lang="en-US" sz="2200" dirty="0">
                <a:solidFill>
                  <a:schemeClr val="accent3">
                    <a:lumMod val="50000"/>
                  </a:schemeClr>
                </a:solidFill>
              </a:rPr>
              <a:t>a family” vs. “family</a:t>
            </a:r>
            <a:r>
              <a:rPr lang="en-US" sz="2200" dirty="0" smtClean="0">
                <a:solidFill>
                  <a:schemeClr val="accent3">
                    <a:lumMod val="50000"/>
                  </a:schemeClr>
                </a:solidFill>
              </a:rPr>
              <a:t>”) </a:t>
            </a:r>
            <a:r>
              <a:rPr lang="en-US" dirty="0" smtClean="0">
                <a:solidFill>
                  <a:schemeClr val="accent3">
                    <a:lumMod val="50000"/>
                  </a:schemeClr>
                </a:solidFill>
              </a:rPr>
              <a:t>&amp; (b) Attrib. </a:t>
            </a:r>
            <a:r>
              <a:rPr lang="en-US" dirty="0" err="1" smtClean="0">
                <a:solidFill>
                  <a:schemeClr val="accent3">
                    <a:lumMod val="50000"/>
                  </a:schemeClr>
                </a:solidFill>
              </a:rPr>
              <a:t>comm</a:t>
            </a:r>
            <a:r>
              <a:rPr lang="en-US" dirty="0" smtClean="0">
                <a:solidFill>
                  <a:schemeClr val="accent3">
                    <a:lumMod val="50000"/>
                  </a:schemeClr>
                </a:solidFill>
              </a:rPr>
              <a:t> quantity among members </a:t>
            </a:r>
            <a:r>
              <a:rPr lang="en-US" sz="2200" dirty="0">
                <a:solidFill>
                  <a:schemeClr val="accent3">
                    <a:lumMod val="50000"/>
                  </a:schemeClr>
                </a:solidFill>
              </a:rPr>
              <a:t>(low vs. high </a:t>
            </a:r>
            <a:r>
              <a:rPr lang="en-US" sz="2200" dirty="0" err="1" smtClean="0">
                <a:solidFill>
                  <a:schemeClr val="accent3">
                    <a:lumMod val="50000"/>
                  </a:schemeClr>
                </a:solidFill>
              </a:rPr>
              <a:t>inaxn.freq</a:t>
            </a:r>
            <a:r>
              <a:rPr lang="en-US" sz="2200" dirty="0" smtClean="0">
                <a:solidFill>
                  <a:schemeClr val="accent3">
                    <a:lumMod val="50000"/>
                  </a:schemeClr>
                </a:solidFill>
              </a:rPr>
              <a:t>.)</a:t>
            </a:r>
            <a:endParaRPr lang="en-US" sz="2200" dirty="0">
              <a:solidFill>
                <a:schemeClr val="accent3">
                  <a:lumMod val="50000"/>
                </a:schemeClr>
              </a:solidFill>
            </a:endParaRPr>
          </a:p>
          <a:p>
            <a:pPr lvl="1"/>
            <a:r>
              <a:rPr lang="en-US" dirty="0" smtClean="0">
                <a:solidFill>
                  <a:srgbClr val="000099"/>
                </a:solidFill>
              </a:rPr>
              <a:t>Perceptions of “family” status increased with:</a:t>
            </a:r>
          </a:p>
          <a:p>
            <a:pPr lvl="2"/>
            <a:r>
              <a:rPr lang="en-US" sz="2600" dirty="0" smtClean="0">
                <a:solidFill>
                  <a:srgbClr val="000099"/>
                </a:solidFill>
              </a:rPr>
              <a:t>Presence </a:t>
            </a:r>
            <a:r>
              <a:rPr lang="en-US" sz="2600" dirty="0">
                <a:solidFill>
                  <a:srgbClr val="000099"/>
                </a:solidFill>
              </a:rPr>
              <a:t>of </a:t>
            </a:r>
            <a:r>
              <a:rPr lang="en-US" sz="2600" dirty="0" smtClean="0">
                <a:solidFill>
                  <a:srgbClr val="000099"/>
                </a:solidFill>
              </a:rPr>
              <a:t>children</a:t>
            </a:r>
          </a:p>
          <a:p>
            <a:pPr lvl="2"/>
            <a:r>
              <a:rPr lang="en-US" sz="2600" dirty="0" smtClean="0">
                <a:solidFill>
                  <a:srgbClr val="000099"/>
                </a:solidFill>
              </a:rPr>
              <a:t>Intactness</a:t>
            </a:r>
          </a:p>
          <a:p>
            <a:pPr lvl="2"/>
            <a:r>
              <a:rPr lang="en-US" sz="2600" dirty="0">
                <a:solidFill>
                  <a:srgbClr val="000099"/>
                </a:solidFill>
              </a:rPr>
              <a:t>F</a:t>
            </a:r>
            <a:r>
              <a:rPr lang="en-US" sz="2600" dirty="0" smtClean="0">
                <a:solidFill>
                  <a:srgbClr val="000099"/>
                </a:solidFill>
              </a:rPr>
              <a:t>amily members’ co-residence</a:t>
            </a:r>
          </a:p>
          <a:p>
            <a:pPr lvl="2"/>
            <a:r>
              <a:rPr lang="en-US" sz="2600" dirty="0" smtClean="0">
                <a:solidFill>
                  <a:srgbClr val="000099"/>
                </a:solidFill>
              </a:rPr>
              <a:t>Marriage</a:t>
            </a:r>
          </a:p>
          <a:p>
            <a:pPr lvl="2"/>
            <a:r>
              <a:rPr lang="en-US" sz="2600" dirty="0">
                <a:solidFill>
                  <a:srgbClr val="000099"/>
                </a:solidFill>
              </a:rPr>
              <a:t>H</a:t>
            </a:r>
            <a:r>
              <a:rPr lang="en-US" sz="2600" dirty="0" smtClean="0">
                <a:solidFill>
                  <a:srgbClr val="000099"/>
                </a:solidFill>
              </a:rPr>
              <a:t>eterosexuality </a:t>
            </a:r>
            <a:r>
              <a:rPr lang="en-US" sz="2000" dirty="0">
                <a:solidFill>
                  <a:srgbClr val="000099"/>
                </a:solidFill>
              </a:rPr>
              <a:t>(but only in </a:t>
            </a:r>
            <a:r>
              <a:rPr lang="en-US" sz="2000" dirty="0" smtClean="0">
                <a:solidFill>
                  <a:srgbClr val="000099"/>
                </a:solidFill>
              </a:rPr>
              <a:t>absence </a:t>
            </a:r>
            <a:r>
              <a:rPr lang="en-US" sz="2000" dirty="0">
                <a:solidFill>
                  <a:srgbClr val="000099"/>
                </a:solidFill>
              </a:rPr>
              <a:t>of </a:t>
            </a:r>
            <a:r>
              <a:rPr lang="en-US" sz="2000" dirty="0" smtClean="0">
                <a:solidFill>
                  <a:srgbClr val="000099"/>
                </a:solidFill>
              </a:rPr>
              <a:t>children)</a:t>
            </a:r>
          </a:p>
          <a:p>
            <a:pPr lvl="2"/>
            <a:r>
              <a:rPr lang="en-US" sz="2600" dirty="0">
                <a:solidFill>
                  <a:srgbClr val="000099"/>
                </a:solidFill>
              </a:rPr>
              <a:t>N</a:t>
            </a:r>
            <a:r>
              <a:rPr lang="en-US" sz="2600" dirty="0" smtClean="0">
                <a:solidFill>
                  <a:srgbClr val="000099"/>
                </a:solidFill>
              </a:rPr>
              <a:t>on-fictive union</a:t>
            </a:r>
          </a:p>
          <a:p>
            <a:pPr lvl="2"/>
            <a:r>
              <a:rPr lang="en-US" sz="2600" dirty="0">
                <a:solidFill>
                  <a:srgbClr val="000099"/>
                </a:solidFill>
              </a:rPr>
              <a:t>A</a:t>
            </a:r>
            <a:r>
              <a:rPr lang="en-US" sz="2600" dirty="0" smtClean="0">
                <a:solidFill>
                  <a:srgbClr val="000099"/>
                </a:solidFill>
              </a:rPr>
              <a:t>ttributed </a:t>
            </a:r>
            <a:r>
              <a:rPr lang="en-US" sz="2600" dirty="0">
                <a:solidFill>
                  <a:srgbClr val="000099"/>
                </a:solidFill>
              </a:rPr>
              <a:t>presence of </a:t>
            </a:r>
            <a:r>
              <a:rPr lang="en-US" sz="2600" dirty="0" smtClean="0">
                <a:solidFill>
                  <a:srgbClr val="000099"/>
                </a:solidFill>
              </a:rPr>
              <a:t>freq. </a:t>
            </a:r>
            <a:r>
              <a:rPr lang="en-US" sz="2600" dirty="0" err="1" smtClean="0">
                <a:solidFill>
                  <a:srgbClr val="000099"/>
                </a:solidFill>
              </a:rPr>
              <a:t>comm</a:t>
            </a:r>
            <a:endParaRPr lang="en-US" sz="2600" dirty="0">
              <a:solidFill>
                <a:srgbClr val="000099"/>
              </a:solidFill>
            </a:endParaRPr>
          </a:p>
        </p:txBody>
      </p:sp>
      <p:sp>
        <p:nvSpPr>
          <p:cNvPr id="4" name="Title 3"/>
          <p:cNvSpPr>
            <a:spLocks noGrp="1"/>
          </p:cNvSpPr>
          <p:nvPr>
            <p:ph type="title"/>
          </p:nvPr>
        </p:nvSpPr>
        <p:spPr>
          <a:xfrm>
            <a:off x="457200" y="0"/>
            <a:ext cx="8229600" cy="665162"/>
          </a:xfrm>
        </p:spPr>
        <p:txBody>
          <a:bodyPr>
            <a:normAutofit fontScale="90000"/>
          </a:bodyPr>
          <a:lstStyle/>
          <a:p>
            <a:r>
              <a:rPr lang="en-US" i="1" dirty="0" smtClean="0"/>
              <a:t>Family</a:t>
            </a:r>
            <a:r>
              <a:rPr lang="en-US" dirty="0" smtClean="0"/>
              <a:t>, </a:t>
            </a:r>
            <a:r>
              <a:rPr lang="en-US" i="1" dirty="0" smtClean="0"/>
              <a:t>A </a:t>
            </a:r>
            <a:r>
              <a:rPr lang="en-US" dirty="0" smtClean="0"/>
              <a:t>family, &amp; </a:t>
            </a:r>
            <a:r>
              <a:rPr lang="en-US" i="1" dirty="0" smtClean="0"/>
              <a:t>The</a:t>
            </a:r>
            <a:r>
              <a:rPr lang="en-US" dirty="0" smtClean="0"/>
              <a:t> family</a:t>
            </a:r>
            <a:endParaRPr lang="en-US" i="1" dirty="0"/>
          </a:p>
        </p:txBody>
      </p:sp>
    </p:spTree>
    <p:extLst>
      <p:ext uri="{BB962C8B-B14F-4D97-AF65-F5344CB8AC3E}">
        <p14:creationId xmlns:p14="http://schemas.microsoft.com/office/powerpoint/2010/main" val="356721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0"/>
            <a:ext cx="9277004" cy="6858000"/>
          </a:xfrm>
        </p:spPr>
        <p:txBody>
          <a:bodyPr>
            <a:normAutofit/>
          </a:bodyPr>
          <a:lstStyle/>
          <a:p>
            <a:r>
              <a:rPr lang="en-US" b="1" dirty="0" smtClean="0"/>
              <a:t>Personal </a:t>
            </a:r>
            <a:r>
              <a:rPr lang="en-US" b="1" dirty="0"/>
              <a:t>Objectives to “constructing family” </a:t>
            </a:r>
            <a:endParaRPr lang="en-US" b="1" dirty="0" smtClean="0"/>
          </a:p>
          <a:p>
            <a:pPr marL="0" indent="0">
              <a:buNone/>
            </a:pPr>
            <a:r>
              <a:rPr lang="en-US" sz="2000" b="1" dirty="0"/>
              <a:t> </a:t>
            </a:r>
            <a:r>
              <a:rPr lang="en-US" sz="2000" b="1" dirty="0" smtClean="0"/>
              <a:t>            </a:t>
            </a:r>
            <a:r>
              <a:rPr lang="en-US" sz="2000" dirty="0" smtClean="0"/>
              <a:t>(</a:t>
            </a:r>
            <a:r>
              <a:rPr lang="en-US" sz="2000" dirty="0"/>
              <a:t>Holstein &amp; </a:t>
            </a:r>
            <a:r>
              <a:rPr lang="en-US" sz="2000" dirty="0" err="1"/>
              <a:t>Gubrium</a:t>
            </a:r>
            <a:r>
              <a:rPr lang="en-US" sz="2000" dirty="0"/>
              <a:t>, 1995)</a:t>
            </a:r>
            <a:endParaRPr lang="en-US" sz="2000" dirty="0" smtClean="0"/>
          </a:p>
          <a:p>
            <a:pPr lvl="1"/>
            <a:r>
              <a:rPr lang="en-US" dirty="0" smtClean="0">
                <a:solidFill>
                  <a:srgbClr val="990099"/>
                </a:solidFill>
              </a:rPr>
              <a:t>Convey R </a:t>
            </a:r>
            <a:r>
              <a:rPr lang="en-US" dirty="0" err="1" smtClean="0">
                <a:solidFill>
                  <a:srgbClr val="990099"/>
                </a:solidFill>
              </a:rPr>
              <a:t>perman</a:t>
            </a:r>
            <a:r>
              <a:rPr lang="en-US" dirty="0" smtClean="0">
                <a:solidFill>
                  <a:srgbClr val="990099"/>
                </a:solidFill>
              </a:rPr>
              <a:t>./depth, </a:t>
            </a:r>
            <a:r>
              <a:rPr lang="en-US" dirty="0" err="1" smtClean="0">
                <a:solidFill>
                  <a:srgbClr val="990099"/>
                </a:solidFill>
              </a:rPr>
              <a:t>estab</a:t>
            </a:r>
            <a:r>
              <a:rPr lang="en-US" dirty="0" smtClean="0">
                <a:solidFill>
                  <a:srgbClr val="990099"/>
                </a:solidFill>
              </a:rPr>
              <a:t>. grounds:</a:t>
            </a:r>
          </a:p>
          <a:p>
            <a:pPr lvl="2"/>
            <a:r>
              <a:rPr lang="en-US" sz="2600" b="1" dirty="0" smtClean="0">
                <a:solidFill>
                  <a:srgbClr val="990099"/>
                </a:solidFill>
              </a:rPr>
              <a:t>Affectional</a:t>
            </a:r>
          </a:p>
          <a:p>
            <a:pPr lvl="2"/>
            <a:r>
              <a:rPr lang="en-US" sz="2600" b="1" dirty="0" smtClean="0">
                <a:solidFill>
                  <a:srgbClr val="990099"/>
                </a:solidFill>
              </a:rPr>
              <a:t>Custodial</a:t>
            </a:r>
          </a:p>
          <a:p>
            <a:pPr lvl="3"/>
            <a:r>
              <a:rPr lang="en-US" sz="2600" dirty="0" smtClean="0">
                <a:solidFill>
                  <a:srgbClr val="990099"/>
                </a:solidFill>
              </a:rPr>
              <a:t>Social capital affected by perceptions!  </a:t>
            </a:r>
            <a:r>
              <a:rPr lang="en-US" dirty="0" smtClean="0">
                <a:solidFill>
                  <a:srgbClr val="990099"/>
                </a:solidFill>
              </a:rPr>
              <a:t>(</a:t>
            </a:r>
            <a:r>
              <a:rPr lang="en-US" dirty="0" err="1" smtClean="0">
                <a:solidFill>
                  <a:srgbClr val="990099"/>
                </a:solidFill>
              </a:rPr>
              <a:t>Widmer</a:t>
            </a:r>
            <a:r>
              <a:rPr lang="en-US" dirty="0" smtClean="0">
                <a:solidFill>
                  <a:srgbClr val="990099"/>
                </a:solidFill>
              </a:rPr>
              <a:t>, 2006)</a:t>
            </a:r>
          </a:p>
          <a:p>
            <a:pPr lvl="2"/>
            <a:r>
              <a:rPr lang="en-US" sz="2600" b="1" dirty="0" smtClean="0">
                <a:solidFill>
                  <a:srgbClr val="990099"/>
                </a:solidFill>
              </a:rPr>
              <a:t>Durational</a:t>
            </a:r>
          </a:p>
          <a:p>
            <a:pPr lvl="1"/>
            <a:r>
              <a:rPr lang="en-US" dirty="0" smtClean="0">
                <a:solidFill>
                  <a:srgbClr val="006666"/>
                </a:solidFill>
              </a:rPr>
              <a:t>Convey apparently shared domestic life ideas (“</a:t>
            </a:r>
            <a:r>
              <a:rPr lang="en-US" b="1" dirty="0" smtClean="0">
                <a:solidFill>
                  <a:srgbClr val="006666"/>
                </a:solidFill>
              </a:rPr>
              <a:t>configuration of concern</a:t>
            </a:r>
            <a:r>
              <a:rPr lang="en-US" dirty="0" smtClean="0">
                <a:solidFill>
                  <a:srgbClr val="006666"/>
                </a:solidFill>
              </a:rPr>
              <a:t>” </a:t>
            </a:r>
            <a:r>
              <a:rPr lang="en-US" sz="2200" dirty="0" smtClean="0">
                <a:solidFill>
                  <a:srgbClr val="006666"/>
                </a:solidFill>
              </a:rPr>
              <a:t>Allan, 2008, p. 235</a:t>
            </a:r>
            <a:r>
              <a:rPr lang="en-US" dirty="0" smtClean="0">
                <a:solidFill>
                  <a:srgbClr val="006666"/>
                </a:solidFill>
              </a:rPr>
              <a:t>) &amp; Assumes:</a:t>
            </a:r>
          </a:p>
          <a:p>
            <a:pPr lvl="2"/>
            <a:r>
              <a:rPr lang="en-US" sz="2600" dirty="0" smtClean="0">
                <a:solidFill>
                  <a:srgbClr val="006666"/>
                </a:solidFill>
              </a:rPr>
              <a:t>Family separate &amp; distinct (entity in its own right)</a:t>
            </a:r>
          </a:p>
          <a:p>
            <a:pPr lvl="2"/>
            <a:r>
              <a:rPr lang="en-US" sz="2600" dirty="0" smtClean="0">
                <a:solidFill>
                  <a:srgbClr val="006666"/>
                </a:solidFill>
              </a:rPr>
              <a:t>Domestic order located w/</a:t>
            </a:r>
            <a:r>
              <a:rPr lang="en-US" sz="2600" dirty="0" err="1" smtClean="0">
                <a:solidFill>
                  <a:srgbClr val="006666"/>
                </a:solidFill>
              </a:rPr>
              <a:t>i</a:t>
            </a:r>
            <a:r>
              <a:rPr lang="en-US" sz="2600" dirty="0" smtClean="0">
                <a:solidFill>
                  <a:srgbClr val="006666"/>
                </a:solidFill>
              </a:rPr>
              <a:t> homes</a:t>
            </a:r>
          </a:p>
          <a:p>
            <a:pPr lvl="2"/>
            <a:r>
              <a:rPr lang="en-US" sz="2600" dirty="0" smtClean="0">
                <a:solidFill>
                  <a:srgbClr val="006666"/>
                </a:solidFill>
              </a:rPr>
              <a:t>Members have “privileged access”</a:t>
            </a:r>
          </a:p>
          <a:p>
            <a:pPr marL="914400" lvl="2" indent="0">
              <a:buNone/>
            </a:pPr>
            <a:endParaRPr lang="en-US" dirty="0" smtClean="0">
              <a:solidFill>
                <a:srgbClr val="006666"/>
              </a:solidFill>
            </a:endParaRPr>
          </a:p>
          <a:p>
            <a:r>
              <a:rPr lang="en-US" b="1" dirty="0" smtClean="0"/>
              <a:t>Societal Objectives to constructing family</a:t>
            </a:r>
            <a:endParaRPr lang="en-US" b="1" dirty="0"/>
          </a:p>
        </p:txBody>
      </p:sp>
    </p:spTree>
    <p:extLst>
      <p:ext uri="{BB962C8B-B14F-4D97-AF65-F5344CB8AC3E}">
        <p14:creationId xmlns:p14="http://schemas.microsoft.com/office/powerpoint/2010/main" val="174697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316" y="54033"/>
            <a:ext cx="9002684" cy="6803967"/>
          </a:xfrm>
        </p:spPr>
        <p:txBody>
          <a:bodyPr>
            <a:normAutofit/>
          </a:bodyPr>
          <a:lstStyle/>
          <a:p>
            <a:r>
              <a:rPr lang="en-US" dirty="0" smtClean="0">
                <a:solidFill>
                  <a:srgbClr val="C00000"/>
                </a:solidFill>
              </a:rPr>
              <a:t>In-tact vs. Divorced</a:t>
            </a:r>
          </a:p>
          <a:p>
            <a:endParaRPr lang="en-US" sz="1200" dirty="0" smtClean="0">
              <a:solidFill>
                <a:srgbClr val="C00000"/>
              </a:solidFill>
            </a:endParaRPr>
          </a:p>
          <a:p>
            <a:r>
              <a:rPr lang="en-US" dirty="0" smtClean="0">
                <a:solidFill>
                  <a:schemeClr val="accent6">
                    <a:lumMod val="75000"/>
                  </a:schemeClr>
                </a:solidFill>
              </a:rPr>
              <a:t>Co-residence</a:t>
            </a:r>
          </a:p>
          <a:p>
            <a:pPr lvl="1"/>
            <a:r>
              <a:rPr lang="en-US" sz="3200" b="1" dirty="0">
                <a:solidFill>
                  <a:schemeClr val="accent6">
                    <a:lumMod val="75000"/>
                  </a:schemeClr>
                </a:solidFill>
              </a:rPr>
              <a:t>Nuclear </a:t>
            </a:r>
            <a:r>
              <a:rPr lang="en-US" sz="3200" dirty="0">
                <a:solidFill>
                  <a:schemeClr val="accent6">
                    <a:lumMod val="75000"/>
                  </a:schemeClr>
                </a:solidFill>
              </a:rPr>
              <a:t>(</a:t>
            </a:r>
            <a:r>
              <a:rPr lang="en-US" sz="3200" i="1" dirty="0" err="1">
                <a:solidFill>
                  <a:schemeClr val="accent6">
                    <a:lumMod val="75000"/>
                  </a:schemeClr>
                </a:solidFill>
              </a:rPr>
              <a:t>neolocality</a:t>
            </a:r>
            <a:r>
              <a:rPr lang="en-US" sz="3200" dirty="0">
                <a:solidFill>
                  <a:schemeClr val="accent6">
                    <a:lumMod val="75000"/>
                  </a:schemeClr>
                </a:solidFill>
              </a:rPr>
              <a:t>) vs. </a:t>
            </a:r>
            <a:r>
              <a:rPr lang="en-US" sz="3200" b="1" dirty="0">
                <a:solidFill>
                  <a:schemeClr val="accent6">
                    <a:lumMod val="75000"/>
                  </a:schemeClr>
                </a:solidFill>
              </a:rPr>
              <a:t>Extended</a:t>
            </a:r>
            <a:r>
              <a:rPr lang="en-US" sz="3200" dirty="0">
                <a:solidFill>
                  <a:schemeClr val="accent6">
                    <a:lumMod val="75000"/>
                  </a:schemeClr>
                </a:solidFill>
              </a:rPr>
              <a:t> (</a:t>
            </a:r>
            <a:r>
              <a:rPr lang="en-US" sz="3200" i="1" dirty="0" err="1">
                <a:solidFill>
                  <a:schemeClr val="accent6">
                    <a:lumMod val="75000"/>
                  </a:schemeClr>
                </a:solidFill>
              </a:rPr>
              <a:t>patrilocality</a:t>
            </a:r>
            <a:r>
              <a:rPr lang="en-US" sz="3200" dirty="0">
                <a:solidFill>
                  <a:schemeClr val="accent6">
                    <a:lumMod val="75000"/>
                  </a:schemeClr>
                </a:solidFill>
              </a:rPr>
              <a:t>) </a:t>
            </a:r>
            <a:r>
              <a:rPr lang="en-US" sz="3200" dirty="0" smtClean="0">
                <a:solidFill>
                  <a:schemeClr val="accent6">
                    <a:lumMod val="75000"/>
                  </a:schemeClr>
                </a:solidFill>
              </a:rPr>
              <a:t>systems</a:t>
            </a:r>
          </a:p>
          <a:p>
            <a:pPr lvl="1"/>
            <a:endParaRPr lang="en-US" sz="1200" dirty="0" smtClean="0">
              <a:solidFill>
                <a:schemeClr val="accent6">
                  <a:lumMod val="75000"/>
                </a:schemeClr>
              </a:solidFill>
            </a:endParaRPr>
          </a:p>
          <a:p>
            <a:r>
              <a:rPr lang="en-US" dirty="0" smtClean="0">
                <a:solidFill>
                  <a:srgbClr val="006600"/>
                </a:solidFill>
              </a:rPr>
              <a:t>Haven</a:t>
            </a:r>
          </a:p>
          <a:p>
            <a:endParaRPr lang="en-US" sz="1200" dirty="0">
              <a:solidFill>
                <a:srgbClr val="006600"/>
              </a:solidFill>
            </a:endParaRPr>
          </a:p>
          <a:p>
            <a:r>
              <a:rPr lang="en-US" dirty="0" smtClean="0">
                <a:solidFill>
                  <a:srgbClr val="000099"/>
                </a:solidFill>
              </a:rPr>
              <a:t>Kinship</a:t>
            </a:r>
          </a:p>
          <a:p>
            <a:pPr lvl="1"/>
            <a:r>
              <a:rPr lang="en-US" sz="3200" b="1" dirty="0">
                <a:solidFill>
                  <a:srgbClr val="000099"/>
                </a:solidFill>
              </a:rPr>
              <a:t>Fictive kin </a:t>
            </a:r>
            <a:r>
              <a:rPr lang="en-US" sz="3200" dirty="0">
                <a:solidFill>
                  <a:srgbClr val="000099"/>
                </a:solidFill>
              </a:rPr>
              <a:t>&amp; </a:t>
            </a:r>
            <a:r>
              <a:rPr lang="en-US" sz="3200" b="1" dirty="0">
                <a:solidFill>
                  <a:srgbClr val="000099"/>
                </a:solidFill>
              </a:rPr>
              <a:t>families of </a:t>
            </a:r>
            <a:r>
              <a:rPr lang="en-US" sz="3200" b="1" dirty="0" smtClean="0">
                <a:solidFill>
                  <a:srgbClr val="000099"/>
                </a:solidFill>
              </a:rPr>
              <a:t>choice</a:t>
            </a:r>
          </a:p>
          <a:p>
            <a:pPr lvl="1"/>
            <a:r>
              <a:rPr lang="en-US" sz="3200" dirty="0" smtClean="0">
                <a:solidFill>
                  <a:srgbClr val="000099"/>
                </a:solidFill>
              </a:rPr>
              <a:t>Foster adoption narrative study </a:t>
            </a:r>
            <a:r>
              <a:rPr lang="en-US" sz="2000" dirty="0" smtClean="0">
                <a:solidFill>
                  <a:srgbClr val="000099"/>
                </a:solidFill>
              </a:rPr>
              <a:t>(</a:t>
            </a:r>
            <a:r>
              <a:rPr lang="en-US" sz="2000" dirty="0" err="1" smtClean="0">
                <a:solidFill>
                  <a:srgbClr val="000099"/>
                </a:solidFill>
              </a:rPr>
              <a:t>Suter</a:t>
            </a:r>
            <a:r>
              <a:rPr lang="en-US" sz="2000" dirty="0" smtClean="0">
                <a:solidFill>
                  <a:srgbClr val="000099"/>
                </a:solidFill>
              </a:rPr>
              <a:t> et al., 2014)</a:t>
            </a:r>
          </a:p>
          <a:p>
            <a:pPr lvl="2"/>
            <a:r>
              <a:rPr lang="en-US" sz="2600" dirty="0" smtClean="0">
                <a:solidFill>
                  <a:srgbClr val="000099"/>
                </a:solidFill>
              </a:rPr>
              <a:t>Biological normativity discourse</a:t>
            </a:r>
          </a:p>
          <a:p>
            <a:pPr lvl="2"/>
            <a:r>
              <a:rPr lang="en-US" sz="2600" dirty="0" smtClean="0">
                <a:solidFill>
                  <a:srgbClr val="000099"/>
                </a:solidFill>
              </a:rPr>
              <a:t>Discourse of constitutive </a:t>
            </a:r>
            <a:r>
              <a:rPr lang="en-US" sz="2600" dirty="0" err="1" smtClean="0">
                <a:solidFill>
                  <a:srgbClr val="000099"/>
                </a:solidFill>
              </a:rPr>
              <a:t>kinning</a:t>
            </a:r>
            <a:endParaRPr lang="en-US" sz="2600" dirty="0" smtClean="0">
              <a:solidFill>
                <a:srgbClr val="000099"/>
              </a:solidFill>
            </a:endParaRPr>
          </a:p>
          <a:p>
            <a:pPr marL="457200" lvl="1" indent="0">
              <a:buNone/>
            </a:pPr>
            <a:endParaRPr lang="en-US" dirty="0"/>
          </a:p>
        </p:txBody>
      </p:sp>
      <p:pic>
        <p:nvPicPr>
          <p:cNvPr id="1026" name="Picture 2" descr="http://images2.fanpop.com/images/photos/5600000/The-Addams-Family-Values-addams-family-5616504-594-690.jpg"/>
          <p:cNvPicPr>
            <a:picLocks noChangeAspect="1" noChangeArrowheads="1"/>
          </p:cNvPicPr>
          <p:nvPr/>
        </p:nvPicPr>
        <p:blipFill rotWithShape="1">
          <a:blip r:embed="rId3">
            <a:extLst>
              <a:ext uri="{28A0092B-C50C-407E-A947-70E740481C1C}">
                <a14:useLocalDpi xmlns:a14="http://schemas.microsoft.com/office/drawing/2010/main" val="0"/>
              </a:ext>
            </a:extLst>
          </a:blip>
          <a:srcRect l="6012" t="4312" r="6198" b="7305"/>
          <a:stretch/>
        </p:blipFill>
        <p:spPr bwMode="auto">
          <a:xfrm>
            <a:off x="6525532" y="2161309"/>
            <a:ext cx="2302584" cy="2576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97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TotalTime>
  <Words>754</Words>
  <Application>Microsoft Macintosh PowerPoint</Application>
  <PresentationFormat>On-screen Show (4:3)</PresentationFormat>
  <Paragraphs>86</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Wingdings</vt:lpstr>
      <vt:lpstr>Arial</vt:lpstr>
      <vt:lpstr>Office Theme</vt:lpstr>
      <vt:lpstr>To Know from Suter et al. (2011)</vt:lpstr>
      <vt:lpstr>What is Family?</vt:lpstr>
      <vt:lpstr>Role of Constructionism</vt:lpstr>
      <vt:lpstr>How we define it matters!</vt:lpstr>
      <vt:lpstr>Family Definition Activity!</vt:lpstr>
      <vt:lpstr>Family, A family, &amp; The family</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Eckstein</dc:creator>
  <cp:lastModifiedBy>Jessica Eckstein</cp:lastModifiedBy>
  <cp:revision>33</cp:revision>
  <dcterms:created xsi:type="dcterms:W3CDTF">2015-01-08T22:17:20Z</dcterms:created>
  <dcterms:modified xsi:type="dcterms:W3CDTF">2017-02-15T03:49:52Z</dcterms:modified>
</cp:coreProperties>
</file>